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
      <p:font typeface="Lobster"/>
      <p:regular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Lobster-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9ea17a0a97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9ea17a0a97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9ea17a0a97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9ea17a0a97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9ea17a0a97_0_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9ea17a0a97_0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9ea17a0a97_0_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9ea17a0a97_0_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9ea17a0a97_0_5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9ea17a0a97_0_5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9ea17a0a97_0_5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9ea17a0a97_0_5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9ea17a0a97_0_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9ea17a0a97_0_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kaggle.com/datasets/puneet6060/intel-image-classification" TargetMode="Externa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p>
            <a:pPr indent="0" lvl="0" marL="0" rtl="0" algn="l">
              <a:lnSpc>
                <a:spcPct val="115000"/>
              </a:lnSpc>
              <a:spcBef>
                <a:spcPts val="0"/>
              </a:spcBef>
              <a:spcAft>
                <a:spcPts val="0"/>
              </a:spcAft>
              <a:buNone/>
            </a:pPr>
            <a:r>
              <a:rPr lang="en"/>
              <a:t>Global Natural Scene Recognition</a:t>
            </a:r>
            <a:endParaRPr/>
          </a:p>
        </p:txBody>
      </p:sp>
      <p:sp>
        <p:nvSpPr>
          <p:cNvPr id="86" name="Google Shape;86;p13"/>
          <p:cNvSpPr txBox="1"/>
          <p:nvPr>
            <p:ph idx="1" type="subTitle"/>
          </p:nvPr>
        </p:nvSpPr>
        <p:spPr>
          <a:xfrm>
            <a:off x="598100" y="2715935"/>
            <a:ext cx="8222100" cy="83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Nahal Bagheri</a:t>
            </a:r>
            <a:endParaRPr/>
          </a:p>
          <a:p>
            <a:pPr indent="0" lvl="0" marL="0" rtl="0" algn="l">
              <a:spcBef>
                <a:spcPts val="0"/>
              </a:spcBef>
              <a:spcAft>
                <a:spcPts val="0"/>
              </a:spcAft>
              <a:buNone/>
            </a:pPr>
            <a:r>
              <a:rPr lang="en"/>
              <a:t>CS-171</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a:t>
            </a:r>
            <a:endParaRPr/>
          </a:p>
        </p:txBody>
      </p:sp>
      <p:sp>
        <p:nvSpPr>
          <p:cNvPr id="92" name="Google Shape;92;p1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solidFill>
                  <a:srgbClr val="0F0F0F"/>
                </a:solidFill>
                <a:highlight>
                  <a:srgbClr val="FFFFFF"/>
                </a:highlight>
                <a:latin typeface="Times New Roman"/>
                <a:ea typeface="Times New Roman"/>
                <a:cs typeface="Times New Roman"/>
                <a:sym typeface="Times New Roman"/>
              </a:rPr>
              <a:t>The realm of image classification has expanded significantly with the advent of convolutional neural networks (CNNs).</a:t>
            </a:r>
            <a:endParaRPr sz="1500">
              <a:solidFill>
                <a:srgbClr val="0F0F0F"/>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 sz="1500">
                <a:solidFill>
                  <a:srgbClr val="0F0F0F"/>
                </a:solidFill>
                <a:highlight>
                  <a:srgbClr val="FFFFFF"/>
                </a:highlight>
                <a:latin typeface="Times New Roman"/>
                <a:ea typeface="Times New Roman"/>
                <a:cs typeface="Times New Roman"/>
                <a:sym typeface="Times New Roman"/>
              </a:rPr>
              <a:t>This task holds substantial importance in various applications, such as geographic information systems, environmental monitoring, and even in enhancing user experience in travel and educational applications. </a:t>
            </a:r>
            <a:endParaRPr sz="1500">
              <a:solidFill>
                <a:srgbClr val="0F0F0F"/>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a:solidFill>
                <a:srgbClr val="0F0F0F"/>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a:solidFill>
                <a:srgbClr val="0F0F0F"/>
              </a:solidFill>
              <a:highlight>
                <a:srgbClr val="FFFFFF"/>
              </a:highlight>
              <a:latin typeface="Times New Roman"/>
              <a:ea typeface="Times New Roman"/>
              <a:cs typeface="Times New Roman"/>
              <a:sym typeface="Times New Roman"/>
            </a:endParaRPr>
          </a:p>
        </p:txBody>
      </p:sp>
      <p:pic>
        <p:nvPicPr>
          <p:cNvPr id="93" name="Google Shape;93;p14"/>
          <p:cNvPicPr preferRelativeResize="0"/>
          <p:nvPr/>
        </p:nvPicPr>
        <p:blipFill>
          <a:blip r:embed="rId3">
            <a:alphaModFix/>
          </a:blip>
          <a:stretch>
            <a:fillRect/>
          </a:stretch>
        </p:blipFill>
        <p:spPr>
          <a:xfrm>
            <a:off x="462625" y="2426400"/>
            <a:ext cx="4109374" cy="22865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Overview</a:t>
            </a:r>
            <a:endParaRPr/>
          </a:p>
        </p:txBody>
      </p:sp>
      <p:sp>
        <p:nvSpPr>
          <p:cNvPr id="99" name="Google Shape;99;p15"/>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Clr>
                <a:srgbClr val="0F0F0F"/>
              </a:buClr>
              <a:buSzPts val="1400"/>
              <a:buFont typeface="Times New Roman"/>
              <a:buChar char="●"/>
            </a:pPr>
            <a:r>
              <a:rPr lang="en" sz="1400">
                <a:solidFill>
                  <a:srgbClr val="0F0F0F"/>
                </a:solidFill>
                <a:highlight>
                  <a:srgbClr val="FFFFFF"/>
                </a:highlight>
                <a:latin typeface="Times New Roman"/>
                <a:ea typeface="Times New Roman"/>
                <a:cs typeface="Times New Roman"/>
                <a:sym typeface="Times New Roman"/>
              </a:rPr>
              <a:t>For this project, I have chosen a robust dataset from Kaggle, renowned for its diversity and quality of image data. The dataset contains thousands of labeled images across multiple categories of natural scenes, providing a rich training ground for our CNN model.</a:t>
            </a:r>
            <a:endParaRPr sz="1400">
              <a:solidFill>
                <a:srgbClr val="0F0F0F"/>
              </a:solidFill>
              <a:highlight>
                <a:srgbClr val="FFFFFF"/>
              </a:highlight>
              <a:latin typeface="Times New Roman"/>
              <a:ea typeface="Times New Roman"/>
              <a:cs typeface="Times New Roman"/>
              <a:sym typeface="Times New Roman"/>
            </a:endParaRPr>
          </a:p>
          <a:p>
            <a:pPr indent="-317500" lvl="0" marL="457200" rtl="0" algn="l">
              <a:spcBef>
                <a:spcPts val="0"/>
              </a:spcBef>
              <a:spcAft>
                <a:spcPts val="0"/>
              </a:spcAft>
              <a:buClr>
                <a:srgbClr val="0F0F0F"/>
              </a:buClr>
              <a:buSzPts val="1400"/>
              <a:buFont typeface="Times New Roman"/>
              <a:buChar char="●"/>
            </a:pPr>
            <a:r>
              <a:rPr lang="en" sz="1400">
                <a:solidFill>
                  <a:srgbClr val="3C4043"/>
                </a:solidFill>
                <a:highlight>
                  <a:srgbClr val="FFFFFF"/>
                </a:highlight>
                <a:latin typeface="Times New Roman"/>
                <a:ea typeface="Times New Roman"/>
                <a:cs typeface="Times New Roman"/>
                <a:sym typeface="Times New Roman"/>
              </a:rPr>
              <a:t>This Data contains around 25k images of size 150x150 distributed under 6 categories: </a:t>
            </a:r>
            <a:endParaRPr sz="1400">
              <a:solidFill>
                <a:srgbClr val="3C4043"/>
              </a:solidFill>
              <a:highlight>
                <a:srgbClr val="FFFFFF"/>
              </a:highlight>
              <a:latin typeface="Times New Roman"/>
              <a:ea typeface="Times New Roman"/>
              <a:cs typeface="Times New Roman"/>
              <a:sym typeface="Times New Roman"/>
            </a:endParaRPr>
          </a:p>
          <a:p>
            <a:pPr indent="-317500" lvl="1" marL="914400" rtl="0" algn="l">
              <a:spcBef>
                <a:spcPts val="0"/>
              </a:spcBef>
              <a:spcAft>
                <a:spcPts val="0"/>
              </a:spcAft>
              <a:buClr>
                <a:srgbClr val="0F0F0F"/>
              </a:buClr>
              <a:buSzPts val="1400"/>
              <a:buFont typeface="Times New Roman"/>
              <a:buChar char="○"/>
            </a:pPr>
            <a:r>
              <a:rPr lang="en" sz="1400">
                <a:solidFill>
                  <a:srgbClr val="3C4043"/>
                </a:solidFill>
                <a:highlight>
                  <a:srgbClr val="FFFFFF"/>
                </a:highlight>
                <a:latin typeface="Times New Roman"/>
                <a:ea typeface="Times New Roman"/>
                <a:cs typeface="Times New Roman"/>
                <a:sym typeface="Times New Roman"/>
              </a:rPr>
              <a:t>{'buildings' -&gt; 0, 'forest' -&gt; 1, 'glacier' -&gt; 2, 'mountain' -&gt; 3, 'sea' -&gt; 4, 'street' -&gt; 5 }</a:t>
            </a:r>
            <a:endParaRPr sz="1400">
              <a:solidFill>
                <a:srgbClr val="3C4043"/>
              </a:solidFill>
              <a:highlight>
                <a:srgbClr val="FFFFFF"/>
              </a:highlight>
              <a:latin typeface="Times New Roman"/>
              <a:ea typeface="Times New Roman"/>
              <a:cs typeface="Times New Roman"/>
              <a:sym typeface="Times New Roman"/>
            </a:endParaRPr>
          </a:p>
          <a:p>
            <a:pPr indent="-317500" lvl="0" marL="457200" rtl="0" algn="l">
              <a:spcBef>
                <a:spcPts val="0"/>
              </a:spcBef>
              <a:spcAft>
                <a:spcPts val="0"/>
              </a:spcAft>
              <a:buClr>
                <a:srgbClr val="3C4043"/>
              </a:buClr>
              <a:buSzPts val="1400"/>
              <a:buFont typeface="Times New Roman"/>
              <a:buChar char="●"/>
            </a:pPr>
            <a:r>
              <a:rPr lang="en" sz="1400">
                <a:solidFill>
                  <a:srgbClr val="0F0F0F"/>
                </a:solidFill>
                <a:highlight>
                  <a:srgbClr val="FFFFFF"/>
                </a:highlight>
                <a:latin typeface="Times New Roman"/>
                <a:ea typeface="Times New Roman"/>
                <a:cs typeface="Times New Roman"/>
                <a:sym typeface="Times New Roman"/>
              </a:rPr>
              <a:t>The dataset chosen for this project is the "Intel Image Classification" dataset, available on Kaggle at the following link:</a:t>
            </a:r>
            <a:r>
              <a:rPr lang="en" sz="1400" u="sng">
                <a:solidFill>
                  <a:srgbClr val="1155CC"/>
                </a:solidFill>
                <a:highlight>
                  <a:srgbClr val="FFFFFF"/>
                </a:highlight>
                <a:latin typeface="Times New Roman"/>
                <a:ea typeface="Times New Roman"/>
                <a:cs typeface="Times New Roman"/>
                <a:sym typeface="Times New Roman"/>
                <a:hlinkClick r:id="rId3">
                  <a:extLst>
                    <a:ext uri="{A12FA001-AC4F-418D-AE19-62706E023703}">
                      <ahyp:hlinkClr val="tx"/>
                    </a:ext>
                  </a:extLst>
                </a:hlinkClick>
              </a:rPr>
              <a:t> Intel Image Classification Dataset.</a:t>
            </a:r>
            <a:r>
              <a:rPr lang="en" sz="1400">
                <a:solidFill>
                  <a:srgbClr val="0F0F0F"/>
                </a:solidFill>
                <a:highlight>
                  <a:srgbClr val="FFFFFF"/>
                </a:highlight>
                <a:latin typeface="Times New Roman"/>
                <a:ea typeface="Times New Roman"/>
                <a:cs typeface="Times New Roman"/>
                <a:sym typeface="Times New Roman"/>
              </a:rPr>
              <a:t> </a:t>
            </a:r>
            <a:endParaRPr sz="1400">
              <a:solidFill>
                <a:srgbClr val="0F0F0F"/>
              </a:solidFill>
              <a:highlight>
                <a:srgbClr val="FFFFFF"/>
              </a:highlight>
              <a:latin typeface="Times New Roman"/>
              <a:ea typeface="Times New Roman"/>
              <a:cs typeface="Times New Roman"/>
              <a:sym typeface="Times New Roman"/>
            </a:endParaRPr>
          </a:p>
          <a:p>
            <a:pPr indent="0" lvl="0" marL="0" rtl="0" algn="l">
              <a:spcBef>
                <a:spcPts val="1500"/>
              </a:spcBef>
              <a:spcAft>
                <a:spcPts val="0"/>
              </a:spcAft>
              <a:buNone/>
            </a:pPr>
            <a:r>
              <a:t/>
            </a:r>
            <a:endParaRPr sz="1400">
              <a:solidFill>
                <a:srgbClr val="0F0F0F"/>
              </a:solidFill>
              <a:highlight>
                <a:srgbClr val="FFFFFF"/>
              </a:highlight>
              <a:latin typeface="Times New Roman"/>
              <a:ea typeface="Times New Roman"/>
              <a:cs typeface="Times New Roman"/>
              <a:sym typeface="Times New Roman"/>
            </a:endParaRPr>
          </a:p>
          <a:p>
            <a:pPr indent="0" lvl="0" marL="0" rtl="0" algn="l">
              <a:spcBef>
                <a:spcPts val="1500"/>
              </a:spcBef>
              <a:spcAft>
                <a:spcPts val="0"/>
              </a:spcAft>
              <a:buNone/>
            </a:pPr>
            <a:r>
              <a:t/>
            </a:r>
            <a:endParaRPr sz="1400">
              <a:solidFill>
                <a:srgbClr val="0F0F0F"/>
              </a:solidFill>
              <a:highlight>
                <a:srgbClr val="FFFFFF"/>
              </a:highlight>
              <a:latin typeface="Times New Roman"/>
              <a:ea typeface="Times New Roman"/>
              <a:cs typeface="Times New Roman"/>
              <a:sym typeface="Times New Roman"/>
            </a:endParaRPr>
          </a:p>
        </p:txBody>
      </p:sp>
      <p:pic>
        <p:nvPicPr>
          <p:cNvPr id="100" name="Google Shape;100;p15"/>
          <p:cNvPicPr preferRelativeResize="0"/>
          <p:nvPr/>
        </p:nvPicPr>
        <p:blipFill>
          <a:blip r:embed="rId4">
            <a:alphaModFix/>
          </a:blip>
          <a:stretch>
            <a:fillRect/>
          </a:stretch>
        </p:blipFill>
        <p:spPr>
          <a:xfrm>
            <a:off x="4707850" y="2835800"/>
            <a:ext cx="2059850" cy="19937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Methodology</a:t>
            </a:r>
            <a:endParaRPr/>
          </a:p>
        </p:txBody>
      </p:sp>
      <p:sp>
        <p:nvSpPr>
          <p:cNvPr id="106" name="Google Shape;106;p16"/>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lnSpc>
                <a:spcPct val="100000"/>
              </a:lnSpc>
              <a:spcBef>
                <a:spcPts val="1500"/>
              </a:spcBef>
              <a:spcAft>
                <a:spcPts val="0"/>
              </a:spcAft>
              <a:buNone/>
            </a:pPr>
            <a:r>
              <a:rPr lang="en" sz="1500">
                <a:solidFill>
                  <a:srgbClr val="0F0F0F"/>
                </a:solidFill>
                <a:highlight>
                  <a:srgbClr val="FFFFFF"/>
                </a:highlight>
                <a:latin typeface="Times New Roman"/>
                <a:ea typeface="Times New Roman"/>
                <a:cs typeface="Times New Roman"/>
                <a:sym typeface="Times New Roman"/>
              </a:rPr>
              <a:t>The methodology for this project will primarily revolve around Convolutional Neural Networks (CNNs), given their proven efficacy in image recognition tasks. CNNs are particularly adept at preserving the spatial hierarchy of features in an image, making them ideal for this application.</a:t>
            </a:r>
            <a:endParaRPr sz="1500">
              <a:solidFill>
                <a:srgbClr val="0F0F0F"/>
              </a:solidFill>
              <a:highlight>
                <a:srgbClr val="FFFFFF"/>
              </a:highlight>
              <a:latin typeface="Times New Roman"/>
              <a:ea typeface="Times New Roman"/>
              <a:cs typeface="Times New Roman"/>
              <a:sym typeface="Times New Roman"/>
            </a:endParaRPr>
          </a:p>
          <a:p>
            <a:pPr indent="0" lvl="0" marL="0" rtl="0" algn="l">
              <a:lnSpc>
                <a:spcPct val="100000"/>
              </a:lnSpc>
              <a:spcBef>
                <a:spcPts val="1500"/>
              </a:spcBef>
              <a:spcAft>
                <a:spcPts val="0"/>
              </a:spcAft>
              <a:buNone/>
            </a:pPr>
            <a:r>
              <a:rPr lang="en" sz="1200">
                <a:solidFill>
                  <a:srgbClr val="0F0F0F"/>
                </a:solidFill>
                <a:highlight>
                  <a:srgbClr val="FFFFFF"/>
                </a:highlight>
                <a:latin typeface="Times New Roman"/>
                <a:ea typeface="Times New Roman"/>
                <a:cs typeface="Times New Roman"/>
                <a:sym typeface="Times New Roman"/>
              </a:rPr>
              <a:t>Neural Network Architecture and Configuration:</a:t>
            </a:r>
            <a:endParaRPr sz="1200">
              <a:solidFill>
                <a:srgbClr val="0F0F0F"/>
              </a:solidFill>
              <a:highlight>
                <a:srgbClr val="FFFFFF"/>
              </a:highlight>
              <a:latin typeface="Times New Roman"/>
              <a:ea typeface="Times New Roman"/>
              <a:cs typeface="Times New Roman"/>
              <a:sym typeface="Times New Roman"/>
            </a:endParaRPr>
          </a:p>
          <a:p>
            <a:pPr indent="-304800" lvl="0" marL="457200" rtl="0" algn="l">
              <a:lnSpc>
                <a:spcPct val="100000"/>
              </a:lnSpc>
              <a:spcBef>
                <a:spcPts val="1500"/>
              </a:spcBef>
              <a:spcAft>
                <a:spcPts val="0"/>
              </a:spcAft>
              <a:buClr>
                <a:srgbClr val="0F0F0F"/>
              </a:buClr>
              <a:buSzPts val="1200"/>
              <a:buFont typeface="Times New Roman"/>
              <a:buChar char="●"/>
            </a:pPr>
            <a:r>
              <a:rPr lang="en" sz="1200">
                <a:solidFill>
                  <a:srgbClr val="0F0F0F"/>
                </a:solidFill>
                <a:highlight>
                  <a:srgbClr val="FFFFFF"/>
                </a:highlight>
                <a:latin typeface="Times New Roman"/>
                <a:ea typeface="Times New Roman"/>
                <a:cs typeface="Times New Roman"/>
                <a:sym typeface="Times New Roman"/>
              </a:rPr>
              <a:t>Input Layer</a:t>
            </a:r>
            <a:endParaRPr sz="1200">
              <a:solidFill>
                <a:srgbClr val="0F0F0F"/>
              </a:solidFill>
              <a:highlight>
                <a:srgbClr val="FFFFFF"/>
              </a:highlight>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F0F0F"/>
              </a:buClr>
              <a:buSzPts val="1200"/>
              <a:buFont typeface="Times New Roman"/>
              <a:buChar char="●"/>
            </a:pPr>
            <a:r>
              <a:rPr lang="en" sz="1200">
                <a:solidFill>
                  <a:srgbClr val="0F0F0F"/>
                </a:solidFill>
                <a:highlight>
                  <a:srgbClr val="FFFFFF"/>
                </a:highlight>
                <a:latin typeface="Times New Roman"/>
                <a:ea typeface="Times New Roman"/>
                <a:cs typeface="Times New Roman"/>
                <a:sym typeface="Times New Roman"/>
              </a:rPr>
              <a:t>Pooling Layers</a:t>
            </a:r>
            <a:endParaRPr sz="1200">
              <a:solidFill>
                <a:srgbClr val="0F0F0F"/>
              </a:solidFill>
              <a:highlight>
                <a:srgbClr val="FFFFFF"/>
              </a:highlight>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F0F0F"/>
              </a:buClr>
              <a:buSzPts val="1200"/>
              <a:buFont typeface="Times New Roman"/>
              <a:buChar char="●"/>
            </a:pPr>
            <a:r>
              <a:rPr lang="en" sz="1200">
                <a:solidFill>
                  <a:srgbClr val="0F0F0F"/>
                </a:solidFill>
                <a:highlight>
                  <a:srgbClr val="FFFFFF"/>
                </a:highlight>
                <a:latin typeface="Times New Roman"/>
                <a:ea typeface="Times New Roman"/>
                <a:cs typeface="Times New Roman"/>
                <a:sym typeface="Times New Roman"/>
              </a:rPr>
              <a:t>Dropout Layers</a:t>
            </a:r>
            <a:endParaRPr sz="1200">
              <a:solidFill>
                <a:srgbClr val="0F0F0F"/>
              </a:solidFill>
              <a:highlight>
                <a:srgbClr val="FFFFFF"/>
              </a:highlight>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F0F0F"/>
              </a:buClr>
              <a:buSzPts val="1200"/>
              <a:buFont typeface="Times New Roman"/>
              <a:buChar char="●"/>
            </a:pPr>
            <a:r>
              <a:rPr lang="en" sz="1200">
                <a:solidFill>
                  <a:srgbClr val="0F0F0F"/>
                </a:solidFill>
                <a:highlight>
                  <a:srgbClr val="FFFFFF"/>
                </a:highlight>
                <a:latin typeface="Times New Roman"/>
                <a:ea typeface="Times New Roman"/>
                <a:cs typeface="Times New Roman"/>
                <a:sym typeface="Times New Roman"/>
              </a:rPr>
              <a:t>Output Layer</a:t>
            </a:r>
            <a:endParaRPr sz="1200">
              <a:solidFill>
                <a:srgbClr val="0F0F0F"/>
              </a:solidFill>
              <a:highlight>
                <a:srgbClr val="FFFFFF"/>
              </a:highlight>
              <a:latin typeface="Times New Roman"/>
              <a:ea typeface="Times New Roman"/>
              <a:cs typeface="Times New Roman"/>
              <a:sym typeface="Times New Roman"/>
            </a:endParaRPr>
          </a:p>
          <a:p>
            <a:pPr indent="0" lvl="0" marL="0" rtl="0" algn="l">
              <a:spcBef>
                <a:spcPts val="1500"/>
              </a:spcBef>
              <a:spcAft>
                <a:spcPts val="0"/>
              </a:spcAft>
              <a:buNone/>
            </a:pPr>
            <a:r>
              <a:rPr lang="en" sz="1200">
                <a:solidFill>
                  <a:srgbClr val="0F0F0F"/>
                </a:solidFill>
                <a:highlight>
                  <a:srgbClr val="FFFFFF"/>
                </a:highlight>
                <a:latin typeface="Times New Roman"/>
                <a:ea typeface="Times New Roman"/>
                <a:cs typeface="Times New Roman"/>
                <a:sym typeface="Times New Roman"/>
              </a:rPr>
              <a:t>Specific Algorithms, Libraries, or Frameworks:</a:t>
            </a:r>
            <a:endParaRPr sz="1200">
              <a:solidFill>
                <a:srgbClr val="0F0F0F"/>
              </a:solidFill>
              <a:highlight>
                <a:srgbClr val="FFFFFF"/>
              </a:highlight>
              <a:latin typeface="Times New Roman"/>
              <a:ea typeface="Times New Roman"/>
              <a:cs typeface="Times New Roman"/>
              <a:sym typeface="Times New Roman"/>
            </a:endParaRPr>
          </a:p>
          <a:p>
            <a:pPr indent="-304800" lvl="0" marL="457200" rtl="0" algn="l">
              <a:spcBef>
                <a:spcPts val="1500"/>
              </a:spcBef>
              <a:spcAft>
                <a:spcPts val="0"/>
              </a:spcAft>
              <a:buClr>
                <a:srgbClr val="0F0F0F"/>
              </a:buClr>
              <a:buSzPts val="1200"/>
              <a:buFont typeface="Times New Roman"/>
              <a:buChar char="●"/>
            </a:pPr>
            <a:r>
              <a:rPr lang="en" sz="1200">
                <a:solidFill>
                  <a:srgbClr val="0F0F0F"/>
                </a:solidFill>
                <a:highlight>
                  <a:srgbClr val="FFFFFF"/>
                </a:highlight>
                <a:latin typeface="Times New Roman"/>
                <a:ea typeface="Times New Roman"/>
                <a:cs typeface="Times New Roman"/>
                <a:sym typeface="Times New Roman"/>
              </a:rPr>
              <a:t>TensorFlow</a:t>
            </a:r>
            <a:endParaRPr sz="1200">
              <a:solidFill>
                <a:srgbClr val="0F0F0F"/>
              </a:solidFill>
              <a:highlight>
                <a:srgbClr val="FFFFFF"/>
              </a:highlight>
              <a:latin typeface="Times New Roman"/>
              <a:ea typeface="Times New Roman"/>
              <a:cs typeface="Times New Roman"/>
              <a:sym typeface="Times New Roman"/>
            </a:endParaRPr>
          </a:p>
          <a:p>
            <a:pPr indent="-304800" lvl="0" marL="457200" rtl="0" algn="l">
              <a:spcBef>
                <a:spcPts val="0"/>
              </a:spcBef>
              <a:spcAft>
                <a:spcPts val="0"/>
              </a:spcAft>
              <a:buClr>
                <a:srgbClr val="0F0F0F"/>
              </a:buClr>
              <a:buSzPts val="1200"/>
              <a:buFont typeface="Times New Roman"/>
              <a:buChar char="●"/>
            </a:pPr>
            <a:r>
              <a:rPr lang="en" sz="1200">
                <a:solidFill>
                  <a:srgbClr val="0F0F0F"/>
                </a:solidFill>
                <a:highlight>
                  <a:srgbClr val="FFFFFF"/>
                </a:highlight>
                <a:latin typeface="Times New Roman"/>
                <a:ea typeface="Times New Roman"/>
                <a:cs typeface="Times New Roman"/>
                <a:sym typeface="Times New Roman"/>
              </a:rPr>
              <a:t>Keras</a:t>
            </a:r>
            <a:endParaRPr sz="1200">
              <a:solidFill>
                <a:srgbClr val="0F0F0F"/>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Results</a:t>
            </a:r>
            <a:endParaRPr/>
          </a:p>
        </p:txBody>
      </p:sp>
      <p:sp>
        <p:nvSpPr>
          <p:cNvPr id="112" name="Google Shape;112;p1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200">
                <a:solidFill>
                  <a:srgbClr val="0F0F0F"/>
                </a:solidFill>
              </a:rPr>
              <a:t>TensorFlow/Keras implementation of a Convolutional Neural Network (CNN) for image classification:</a:t>
            </a:r>
            <a:endParaRPr sz="1200">
              <a:solidFill>
                <a:srgbClr val="0F0F0F"/>
              </a:solidFill>
            </a:endParaRPr>
          </a:p>
          <a:p>
            <a:pPr indent="0" lvl="0" marL="0" rtl="0" algn="l">
              <a:spcBef>
                <a:spcPts val="1200"/>
              </a:spcBef>
              <a:spcAft>
                <a:spcPts val="1200"/>
              </a:spcAft>
              <a:buNone/>
            </a:pPr>
            <a:r>
              <a:t/>
            </a:r>
            <a:endParaRPr sz="1200">
              <a:solidFill>
                <a:srgbClr val="0F0F0F"/>
              </a:solidFill>
            </a:endParaRPr>
          </a:p>
        </p:txBody>
      </p:sp>
      <p:pic>
        <p:nvPicPr>
          <p:cNvPr id="113" name="Google Shape;113;p17"/>
          <p:cNvPicPr preferRelativeResize="0"/>
          <p:nvPr/>
        </p:nvPicPr>
        <p:blipFill>
          <a:blip r:embed="rId3">
            <a:alphaModFix/>
          </a:blip>
          <a:stretch>
            <a:fillRect/>
          </a:stretch>
        </p:blipFill>
        <p:spPr>
          <a:xfrm>
            <a:off x="435994" y="1521813"/>
            <a:ext cx="2525477" cy="2571761"/>
          </a:xfrm>
          <a:prstGeom prst="rect">
            <a:avLst/>
          </a:prstGeom>
          <a:noFill/>
          <a:ln>
            <a:noFill/>
          </a:ln>
        </p:spPr>
      </p:pic>
      <p:pic>
        <p:nvPicPr>
          <p:cNvPr id="114" name="Google Shape;114;p17"/>
          <p:cNvPicPr preferRelativeResize="0"/>
          <p:nvPr/>
        </p:nvPicPr>
        <p:blipFill>
          <a:blip r:embed="rId4">
            <a:alphaModFix/>
          </a:blip>
          <a:stretch>
            <a:fillRect/>
          </a:stretch>
        </p:blipFill>
        <p:spPr>
          <a:xfrm>
            <a:off x="2875325" y="1669250"/>
            <a:ext cx="5148450" cy="2205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a:t>
            </a:r>
            <a:endParaRPr/>
          </a:p>
        </p:txBody>
      </p:sp>
      <p:sp>
        <p:nvSpPr>
          <p:cNvPr id="120" name="Google Shape;120;p18"/>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1500"/>
              </a:spcBef>
              <a:spcAft>
                <a:spcPts val="0"/>
              </a:spcAft>
              <a:buNone/>
            </a:pPr>
            <a:r>
              <a:rPr b="1" lang="en" sz="1200">
                <a:solidFill>
                  <a:srgbClr val="0F0F0F"/>
                </a:solidFill>
                <a:highlight>
                  <a:srgbClr val="FFFFFF"/>
                </a:highlight>
                <a:latin typeface="Times New Roman"/>
                <a:ea typeface="Times New Roman"/>
                <a:cs typeface="Times New Roman"/>
                <a:sym typeface="Times New Roman"/>
              </a:rPr>
              <a:t>Accuracy: </a:t>
            </a:r>
            <a:r>
              <a:rPr lang="en" sz="1200">
                <a:solidFill>
                  <a:srgbClr val="0F0F0F"/>
                </a:solidFill>
                <a:highlight>
                  <a:srgbClr val="FFFFFF"/>
                </a:highlight>
                <a:latin typeface="Times New Roman"/>
                <a:ea typeface="Times New Roman"/>
                <a:cs typeface="Times New Roman"/>
                <a:sym typeface="Times New Roman"/>
              </a:rPr>
              <a:t>This is the most straightforward metric, indicating the overall proportion of correct predictions. It provides a quick understanding of the model's effectiveness across all classes.</a:t>
            </a:r>
            <a:endParaRPr sz="1200">
              <a:solidFill>
                <a:srgbClr val="0F0F0F"/>
              </a:solidFill>
              <a:highlight>
                <a:srgbClr val="FFFFFF"/>
              </a:highlight>
              <a:latin typeface="Times New Roman"/>
              <a:ea typeface="Times New Roman"/>
              <a:cs typeface="Times New Roman"/>
              <a:sym typeface="Times New Roman"/>
            </a:endParaRPr>
          </a:p>
          <a:p>
            <a:pPr indent="0" lvl="0" marL="0" rtl="0" algn="l">
              <a:spcBef>
                <a:spcPts val="1500"/>
              </a:spcBef>
              <a:spcAft>
                <a:spcPts val="0"/>
              </a:spcAft>
              <a:buNone/>
            </a:pPr>
            <a:r>
              <a:t/>
            </a:r>
            <a:endParaRPr sz="1200">
              <a:solidFill>
                <a:srgbClr val="0F0F0F"/>
              </a:solidFill>
              <a:highlight>
                <a:srgbClr val="FFFFFF"/>
              </a:highlight>
              <a:latin typeface="Times New Roman"/>
              <a:ea typeface="Times New Roman"/>
              <a:cs typeface="Times New Roman"/>
              <a:sym typeface="Times New Roman"/>
            </a:endParaRPr>
          </a:p>
          <a:p>
            <a:pPr indent="0" lvl="0" marL="0" rtl="0" algn="l">
              <a:spcBef>
                <a:spcPts val="1500"/>
              </a:spcBef>
              <a:spcAft>
                <a:spcPts val="0"/>
              </a:spcAft>
              <a:buNone/>
            </a:pPr>
            <a:r>
              <a:t/>
            </a:r>
            <a:endParaRPr sz="1200">
              <a:solidFill>
                <a:srgbClr val="0F0F0F"/>
              </a:solidFill>
              <a:highlight>
                <a:srgbClr val="FFFFFF"/>
              </a:highlight>
              <a:latin typeface="Times New Roman"/>
              <a:ea typeface="Times New Roman"/>
              <a:cs typeface="Times New Roman"/>
              <a:sym typeface="Times New Roman"/>
            </a:endParaRPr>
          </a:p>
          <a:p>
            <a:pPr indent="0" lvl="0" marL="0" rtl="0" algn="l">
              <a:spcBef>
                <a:spcPts val="1500"/>
              </a:spcBef>
              <a:spcAft>
                <a:spcPts val="1500"/>
              </a:spcAft>
              <a:buNone/>
            </a:pPr>
            <a:r>
              <a:t/>
            </a:r>
            <a:endParaRPr sz="1200">
              <a:solidFill>
                <a:srgbClr val="0F0F0F"/>
              </a:solidFill>
              <a:highlight>
                <a:srgbClr val="FFFFFF"/>
              </a:highlight>
              <a:latin typeface="Times New Roman"/>
              <a:ea typeface="Times New Roman"/>
              <a:cs typeface="Times New Roman"/>
              <a:sym typeface="Times New Roman"/>
            </a:endParaRPr>
          </a:p>
        </p:txBody>
      </p:sp>
      <p:pic>
        <p:nvPicPr>
          <p:cNvPr id="121" name="Google Shape;121;p18"/>
          <p:cNvPicPr preferRelativeResize="0"/>
          <p:nvPr/>
        </p:nvPicPr>
        <p:blipFill>
          <a:blip r:embed="rId3">
            <a:alphaModFix/>
          </a:blip>
          <a:stretch>
            <a:fillRect/>
          </a:stretch>
        </p:blipFill>
        <p:spPr>
          <a:xfrm>
            <a:off x="0" y="1154162"/>
            <a:ext cx="9144003" cy="2835177"/>
          </a:xfrm>
          <a:prstGeom prst="rect">
            <a:avLst/>
          </a:prstGeom>
          <a:noFill/>
          <a:ln>
            <a:noFill/>
          </a:ln>
        </p:spPr>
      </p:pic>
      <p:pic>
        <p:nvPicPr>
          <p:cNvPr id="122" name="Google Shape;122;p18"/>
          <p:cNvPicPr preferRelativeResize="0"/>
          <p:nvPr/>
        </p:nvPicPr>
        <p:blipFill>
          <a:blip r:embed="rId4">
            <a:alphaModFix/>
          </a:blip>
          <a:stretch>
            <a:fillRect/>
          </a:stretch>
        </p:blipFill>
        <p:spPr>
          <a:xfrm>
            <a:off x="311701" y="1935423"/>
            <a:ext cx="4572001" cy="1419825"/>
          </a:xfrm>
          <a:prstGeom prst="rect">
            <a:avLst/>
          </a:prstGeom>
          <a:noFill/>
          <a:ln>
            <a:noFill/>
          </a:ln>
        </p:spPr>
      </p:pic>
      <p:pic>
        <p:nvPicPr>
          <p:cNvPr id="123" name="Google Shape;123;p18"/>
          <p:cNvPicPr preferRelativeResize="0"/>
          <p:nvPr/>
        </p:nvPicPr>
        <p:blipFill>
          <a:blip r:embed="rId5">
            <a:alphaModFix/>
          </a:blip>
          <a:stretch>
            <a:fillRect/>
          </a:stretch>
        </p:blipFill>
        <p:spPr>
          <a:xfrm>
            <a:off x="4816850" y="2101775"/>
            <a:ext cx="4094802" cy="1087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129" name="Google Shape;129;p1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1500"/>
              </a:spcBef>
              <a:spcAft>
                <a:spcPts val="0"/>
              </a:spcAft>
              <a:buNone/>
            </a:pPr>
            <a:r>
              <a:rPr lang="en" sz="1200">
                <a:solidFill>
                  <a:srgbClr val="0F0F0F"/>
                </a:solidFill>
                <a:highlight>
                  <a:srgbClr val="FFFFFF"/>
                </a:highlight>
                <a:latin typeface="Times New Roman"/>
                <a:ea typeface="Times New Roman"/>
                <a:cs typeface="Times New Roman"/>
                <a:sym typeface="Times New Roman"/>
              </a:rPr>
              <a:t>This project proposal outlines a comprehensive plan to leverage Convolutional Neural Networks (CNNs) and ensemble learning methods for the classification of natural scene images. I utilized a well-structured dataset from Kaggle, which includes diverse images of natural landscapes categorized into six classes. The methodology described aims to overcome limitations of current approaches by proposing a more computationally efficient model without sacrificing accuracy.</a:t>
            </a:r>
            <a:endParaRPr sz="1200">
              <a:solidFill>
                <a:srgbClr val="0F0F0F"/>
              </a:solidFill>
              <a:highlight>
                <a:srgbClr val="FFFFFF"/>
              </a:highlight>
              <a:latin typeface="Times New Roman"/>
              <a:ea typeface="Times New Roman"/>
              <a:cs typeface="Times New Roman"/>
              <a:sym typeface="Times New Roman"/>
            </a:endParaRPr>
          </a:p>
          <a:p>
            <a:pPr indent="0" lvl="0" marL="0" rtl="0" algn="l">
              <a:spcBef>
                <a:spcPts val="1500"/>
              </a:spcBef>
              <a:spcAft>
                <a:spcPts val="1200"/>
              </a:spcAft>
              <a:buNone/>
            </a:pPr>
            <a:r>
              <a:t/>
            </a:r>
            <a:endParaRPr/>
          </a:p>
        </p:txBody>
      </p:sp>
      <p:pic>
        <p:nvPicPr>
          <p:cNvPr id="130" name="Google Shape;130;p19"/>
          <p:cNvPicPr preferRelativeResize="0"/>
          <p:nvPr/>
        </p:nvPicPr>
        <p:blipFill>
          <a:blip r:embed="rId3">
            <a:alphaModFix/>
          </a:blip>
          <a:stretch>
            <a:fillRect/>
          </a:stretch>
        </p:blipFill>
        <p:spPr>
          <a:xfrm>
            <a:off x="474301" y="2718947"/>
            <a:ext cx="5252076" cy="12155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Q&amp;A</a:t>
            </a:r>
            <a:endParaRPr/>
          </a:p>
        </p:txBody>
      </p:sp>
      <p:sp>
        <p:nvSpPr>
          <p:cNvPr id="136" name="Google Shape;136;p20"/>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7" name="Google Shape;137;p20"/>
          <p:cNvPicPr preferRelativeResize="0"/>
          <p:nvPr/>
        </p:nvPicPr>
        <p:blipFill>
          <a:blip r:embed="rId3">
            <a:alphaModFix/>
          </a:blip>
          <a:stretch>
            <a:fillRect/>
          </a:stretch>
        </p:blipFill>
        <p:spPr>
          <a:xfrm>
            <a:off x="2791275" y="1229875"/>
            <a:ext cx="3754225" cy="3339001"/>
          </a:xfrm>
          <a:prstGeom prst="rect">
            <a:avLst/>
          </a:prstGeom>
          <a:noFill/>
          <a:ln>
            <a:noFill/>
          </a:ln>
        </p:spPr>
      </p:pic>
      <p:sp>
        <p:nvSpPr>
          <p:cNvPr id="138" name="Google Shape;138;p20"/>
          <p:cNvSpPr txBox="1"/>
          <p:nvPr/>
        </p:nvSpPr>
        <p:spPr>
          <a:xfrm rot="-1239577">
            <a:off x="390810" y="1530141"/>
            <a:ext cx="1845157" cy="784867"/>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2"/>
                </a:solidFill>
                <a:latin typeface="Lobster"/>
                <a:ea typeface="Lobster"/>
                <a:cs typeface="Lobster"/>
                <a:sym typeface="Lobster"/>
              </a:rPr>
              <a:t>Any Questions!</a:t>
            </a:r>
            <a:endParaRPr sz="1800">
              <a:solidFill>
                <a:schemeClr val="dk2"/>
              </a:solidFill>
              <a:latin typeface="Lobster"/>
              <a:ea typeface="Lobster"/>
              <a:cs typeface="Lobster"/>
              <a:sym typeface="Lobster"/>
            </a:endParaRPr>
          </a:p>
          <a:p>
            <a:pPr indent="0" lvl="0" marL="0" rtl="0" algn="l">
              <a:spcBef>
                <a:spcPts val="1200"/>
              </a:spcBef>
              <a:spcAft>
                <a:spcPts val="0"/>
              </a:spcAft>
              <a:buNone/>
            </a:pPr>
            <a:r>
              <a:t/>
            </a:r>
            <a:endParaRPr sz="1800">
              <a:solidFill>
                <a:schemeClr val="dk2"/>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